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1" r:id="rId4"/>
    <p:sldId id="282" r:id="rId5"/>
    <p:sldId id="271" r:id="rId6"/>
    <p:sldId id="272" r:id="rId7"/>
    <p:sldId id="273" r:id="rId8"/>
    <p:sldId id="279" r:id="rId9"/>
    <p:sldId id="274" r:id="rId10"/>
    <p:sldId id="280" r:id="rId11"/>
    <p:sldId id="275" r:id="rId12"/>
    <p:sldId id="276" r:id="rId13"/>
    <p:sldId id="277" r:id="rId14"/>
    <p:sldId id="268" r:id="rId15"/>
    <p:sldId id="270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2"/>
    <p:restoredTop sz="94696"/>
  </p:normalViewPr>
  <p:slideViewPr>
    <p:cSldViewPr snapToGrid="0" snapToObjects="1">
      <p:cViewPr varScale="1">
        <p:scale>
          <a:sx n="116" d="100"/>
          <a:sy n="116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60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53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867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26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40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85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84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4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58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03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9210E-EE5C-8142-AFD1-DFF5DA234DB4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856F0-7DE6-4445-ADDC-7D333036B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9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sp.net/en/latest/fundamentals/middleware.html" TargetMode="External"/><Relationship Id="rId4" Type="http://schemas.openxmlformats.org/officeDocument/2006/relationships/hyperlink" Target="https://docs.asp.net/en/latest/fundamentals/configuration.html" TargetMode="External"/><Relationship Id="rId5" Type="http://schemas.openxmlformats.org/officeDocument/2006/relationships/hyperlink" Target="https://docs.asp.net/en/latest/mvc/views/tag-helpers/intro.html" TargetMode="External"/><Relationship Id="rId6" Type="http://schemas.openxmlformats.org/officeDocument/2006/relationships/hyperlink" Target="http://www.davepaquette.com/archive/2015/06/22/creating-custom-mvc-6-tag-helpers.aspx" TargetMode="External"/><Relationship Id="rId7" Type="http://schemas.openxmlformats.org/officeDocument/2006/relationships/hyperlink" Target="https://weblogs.asp.net/jeff/adding-a-bootstrap-css-class-for-validation-failure-in-asp-net-core" TargetMode="External"/><Relationship Id="rId8" Type="http://schemas.openxmlformats.org/officeDocument/2006/relationships/hyperlink" Target="http://andrewlock.net/introduction-to-authentication-with-asp-net-core/" TargetMode="External"/><Relationship Id="rId9" Type="http://schemas.openxmlformats.org/officeDocument/2006/relationships/hyperlink" Target="https://weblogs.asp.net/jeff/no-you-don-t-need-to-use-asp-net-identit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asp.net/en/latest/fundamentals/hosting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if (ASP.NET == “old”)</a:t>
            </a:r>
            <a:br>
              <a:rPr lang="en-US" dirty="0" smtClean="0"/>
            </a:br>
            <a:r>
              <a:rPr lang="en-US" dirty="0" smtClean="0"/>
              <a:t>{ return “Core”; }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Jeff </a:t>
            </a:r>
            <a:r>
              <a:rPr lang="en-US" dirty="0" err="1" smtClean="0"/>
              <a:t>Putz</a:t>
            </a:r>
            <a:endParaRPr lang="en-US" dirty="0" smtClean="0"/>
          </a:p>
          <a:p>
            <a:r>
              <a:rPr lang="en-US" dirty="0" err="1" smtClean="0"/>
              <a:t>jeff@popw.com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2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9118713"/>
              </p:ext>
            </p:extLst>
          </p:nvPr>
        </p:nvGraphicFramePr>
        <p:xfrm>
          <a:off x="838200" y="1825625"/>
          <a:ext cx="10515600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web.config</a:t>
                      </a:r>
                      <a:r>
                        <a:rPr lang="en-US" dirty="0" smtClean="0"/>
                        <a:t>:</a:t>
                      </a:r>
                    </a:p>
                    <a:p>
                      <a:r>
                        <a:rPr lang="en-US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&lt;add key="</a:t>
                      </a:r>
                      <a:r>
                        <a:rPr lang="en-US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IsProduction</a:t>
                      </a:r>
                      <a:r>
                        <a:rPr lang="en-US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" value="false" /&gt;</a:t>
                      </a:r>
                    </a:p>
                    <a:p>
                      <a:r>
                        <a:rPr lang="en-US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&lt;add key=”</a:t>
                      </a:r>
                      <a:r>
                        <a:rPr lang="en-US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LuckyID</a:t>
                      </a:r>
                      <a:r>
                        <a:rPr lang="en-US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" value="13" /&gt;</a:t>
                      </a:r>
                    </a:p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C#:</a:t>
                      </a:r>
                    </a:p>
                    <a:p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// you should have wrapper code to do this once</a:t>
                      </a:r>
                    </a:p>
                    <a:p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// and act as </a:t>
                      </a:r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injectable shim around configuration</a:t>
                      </a:r>
                    </a:p>
                    <a:p>
                      <a:r>
                        <a:rPr lang="en-US" sz="1400" baseline="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var</a:t>
                      </a:r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id = Convert.ToInt32(</a:t>
                      </a:r>
                      <a:r>
                        <a:rPr lang="en-US" sz="1400" baseline="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ConfigurationManager.AppSettings</a:t>
                      </a:r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[”</a:t>
                      </a:r>
                      <a:r>
                        <a:rPr lang="en-US" sz="1400" baseline="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LuckyID</a:t>
                      </a:r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"]);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JSON file:</a:t>
                      </a:r>
                      <a:endParaRPr lang="en-US" baseline="0" smtClean="0"/>
                    </a:p>
                    <a:p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{</a:t>
                      </a:r>
                    </a:p>
                    <a:p>
                      <a:r>
                        <a:rPr lang="en-US" sz="1800" baseline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</a:t>
                      </a:r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"PopForums": {</a:t>
                      </a:r>
                    </a:p>
                    <a:p>
                      <a:r>
                        <a:rPr lang="en-US" sz="1800" baseline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</a:t>
                      </a:r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”LuckyID": 13</a:t>
                      </a:r>
                    </a:p>
                    <a:p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“IsProduction”: false</a:t>
                      </a:r>
                    </a:p>
                    <a:p>
                      <a:r>
                        <a:rPr lang="en-US" sz="1800" baseline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</a:t>
                      </a:r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</a:p>
                    <a:p>
                      <a:r>
                        <a:rPr lang="en-US" sz="180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</a:p>
                    <a:p>
                      <a:endParaRPr lang="en-US" smtClean="0"/>
                    </a:p>
                    <a:p>
                      <a:r>
                        <a:rPr lang="en-US" smtClean="0"/>
                        <a:t>C# (see references):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smtClean="0"/>
                        <a:t>Config</a:t>
                      </a:r>
                      <a:r>
                        <a:rPr lang="en-US" baseline="0" smtClean="0"/>
                        <a:t> builder in Startup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smtClean="0"/>
                        <a:t>Configuration objects with type-safe members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smtClean="0"/>
                        <a:t>Injection into your code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the app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1776422"/>
              </p:ext>
            </p:extLst>
          </p:nvPr>
        </p:nvGraphicFramePr>
        <p:xfrm>
          <a:off x="838200" y="1825625"/>
          <a:ext cx="10515600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Global.asax</a:t>
                      </a:r>
                      <a:r>
                        <a:rPr lang="en-US" dirty="0" smtClean="0"/>
                        <a:t>, and more recently, Startup + OWIN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Startup class to establish</a:t>
                      </a:r>
                      <a:r>
                        <a:rPr lang="en-US" baseline="0" dirty="0" smtClean="0"/>
                        <a:t> configuration and middleware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Global.asax</a:t>
                      </a:r>
                      <a:r>
                        <a:rPr lang="en-US" dirty="0" smtClean="0"/>
                        <a:t> is hard-wired to be the thing that</a:t>
                      </a:r>
                      <a:r>
                        <a:rPr lang="en-US" baseline="0" dirty="0" smtClean="0"/>
                        <a:t> runs first, Startup is fired by an attribute on the class.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 is literally</a:t>
                      </a:r>
                      <a:r>
                        <a:rPr lang="en-US" baseline="0" dirty="0" smtClean="0"/>
                        <a:t> a .NET program, whose entry point is the Main() method. A </a:t>
                      </a:r>
                      <a:r>
                        <a:rPr lang="en-US" baseline="0" dirty="0" err="1" smtClean="0"/>
                        <a:t>WebHostBuilder</a:t>
                      </a:r>
                      <a:r>
                        <a:rPr lang="en-US" baseline="0" dirty="0" smtClean="0"/>
                        <a:t> object is created, a class to run on startup is chosen (typically Startup), and then the host is run.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Depending on settings, IIS</a:t>
                      </a:r>
                      <a:r>
                        <a:rPr lang="en-US" baseline="0" dirty="0" smtClean="0"/>
                        <a:t> may shut the app down following inactivity.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Under IIS, the app may still be shut down,</a:t>
                      </a:r>
                      <a:r>
                        <a:rPr lang="en-US" baseline="0" dirty="0" smtClean="0"/>
                        <a:t> but behavior varies on other platforms, depending on what keeps the app and/or the reverse proxy alive.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04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HtmlHelpers</a:t>
            </a:r>
            <a:r>
              <a:rPr lang="en-US" dirty="0" smtClean="0"/>
              <a:t> to </a:t>
            </a:r>
            <a:r>
              <a:rPr lang="en-US" dirty="0" err="1" smtClean="0"/>
              <a:t>TagHelpers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1206175"/>
              </p:ext>
            </p:extLst>
          </p:nvPr>
        </p:nvGraphicFramePr>
        <p:xfrm>
          <a:off x="838200" y="1825625"/>
          <a:ext cx="10515600" cy="351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HtmlHelpers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TagHelpers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@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Html.ActionLink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(“link text”, “Home”, “Index”, null, new { @class</a:t>
                      </a:r>
                      <a:r>
                        <a:rPr lang="en-US" sz="16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= “glowing”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})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&lt;a class=“glowing” asp-controller=“Home” asp-action=“Index”&gt;link text&lt;/a&gt;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Extension methods to the view’s </a:t>
                      </a:r>
                      <a:r>
                        <a:rPr lang="en-US" dirty="0" err="1" smtClean="0"/>
                        <a:t>HtmlHelper</a:t>
                      </a:r>
                      <a:r>
                        <a:rPr lang="en-US" dirty="0" smtClean="0"/>
                        <a:t> property (Html) designed</a:t>
                      </a:r>
                      <a:r>
                        <a:rPr lang="en-US" baseline="0" dirty="0" smtClean="0"/>
                        <a:t> to return certain markup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Markup that can create, replace or augment existing HTML tags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Custom extension methods can generate any arbitrary markup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Custom </a:t>
                      </a:r>
                      <a:r>
                        <a:rPr lang="en-US" dirty="0" err="1" smtClean="0"/>
                        <a:t>TagHelpers</a:t>
                      </a:r>
                      <a:r>
                        <a:rPr lang="en-US" baseline="0" dirty="0" smtClean="0"/>
                        <a:t> can generate any arbitrary markup, or easily merge existing attributes of the markup in the view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Hard to unit test extension methods because</a:t>
                      </a:r>
                      <a:r>
                        <a:rPr lang="en-US" baseline="0" dirty="0" smtClean="0"/>
                        <a:t> of the large object graphs that have to be mocked (context)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Easier to unit test as these are atomic classes with easy to inject dependencies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499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Forms </a:t>
            </a:r>
            <a:r>
              <a:rPr lang="en-US" dirty="0" err="1" smtClean="0"/>
              <a:t>auth</a:t>
            </a:r>
            <a:r>
              <a:rPr lang="en-US" dirty="0" smtClean="0"/>
              <a:t> to claims-based identity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5912912"/>
              </p:ext>
            </p:extLst>
          </p:nvPr>
        </p:nvGraphicFramePr>
        <p:xfrm>
          <a:off x="838200" y="1825625"/>
          <a:ext cx="10515600" cy="30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Forms authentication: </a:t>
                      </a:r>
                      <a:r>
                        <a:rPr lang="en-US" dirty="0" err="1" smtClean="0"/>
                        <a:t>IPrincipal</a:t>
                      </a:r>
                      <a:r>
                        <a:rPr lang="en-US" dirty="0" smtClean="0"/>
                        <a:t> with name and roles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Claims-based</a:t>
                      </a:r>
                      <a:r>
                        <a:rPr lang="en-US" baseline="0" dirty="0" smtClean="0"/>
                        <a:t> identity: </a:t>
                      </a:r>
                      <a:r>
                        <a:rPr lang="en-US" baseline="0" dirty="0" err="1" smtClean="0"/>
                        <a:t>ClaimsPrincipal</a:t>
                      </a:r>
                      <a:r>
                        <a:rPr lang="en-US" baseline="0" dirty="0" smtClean="0"/>
                        <a:t> implementing </a:t>
                      </a:r>
                      <a:r>
                        <a:rPr lang="en-US" baseline="0" dirty="0" err="1" smtClean="0"/>
                        <a:t>IPrincipal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Not tied to Identity framework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tied to Identity framework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FormsAuth</a:t>
                      </a:r>
                      <a:r>
                        <a:rPr lang="en-US" baseline="0" dirty="0" smtClean="0"/>
                        <a:t> encrypted a token in a cookie to identify the user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 can</a:t>
                      </a:r>
                      <a:r>
                        <a:rPr lang="en-US" baseline="0" dirty="0" smtClean="0"/>
                        <a:t> do the same, but it’s far more versatile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Single identity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Multiple </a:t>
                      </a:r>
                      <a:r>
                        <a:rPr lang="en-US" dirty="0" err="1" smtClean="0"/>
                        <a:t>ClaimsIdentities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Roles define groups the user belongs 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Claims describe many attributes</a:t>
                      </a:r>
                      <a:r>
                        <a:rPr lang="en-US" baseline="0" dirty="0" smtClean="0"/>
                        <a:t> of the user (first name, email address, employee level, etc.)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559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Should I port my app?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If your app is the last version of MVC with .NET &gt;=4.6, uses the OWIN pipeline but avoids </a:t>
            </a:r>
            <a:r>
              <a:rPr lang="en-US" dirty="0" err="1" smtClean="0"/>
              <a:t>HttpModules</a:t>
            </a:r>
            <a:r>
              <a:rPr lang="en-US" dirty="0" smtClean="0"/>
              <a:t> and </a:t>
            </a:r>
            <a:r>
              <a:rPr lang="en-US" dirty="0" err="1" smtClean="0"/>
              <a:t>HttpHandlers</a:t>
            </a:r>
            <a:r>
              <a:rPr lang="en-US" dirty="0" smtClean="0"/>
              <a:t>, you’re most of the way there.</a:t>
            </a:r>
          </a:p>
          <a:p>
            <a:r>
              <a:rPr lang="en-US" dirty="0" smtClean="0"/>
              <a:t>Configuration and authentication/authorization need significant refactoring.</a:t>
            </a:r>
            <a:endParaRPr lang="en-US" dirty="0" smtClean="0"/>
          </a:p>
          <a:p>
            <a:r>
              <a:rPr lang="en-US" dirty="0" smtClean="0"/>
              <a:t>Otherwise, p</a:t>
            </a:r>
            <a:r>
              <a:rPr lang="en-US" dirty="0" smtClean="0"/>
              <a:t>robably </a:t>
            </a:r>
            <a:r>
              <a:rPr lang="en-US" dirty="0" smtClean="0"/>
              <a:t>not.</a:t>
            </a:r>
          </a:p>
          <a:p>
            <a:r>
              <a:rPr lang="en-US" dirty="0" smtClean="0"/>
              <a:t>Does it have to live and adapt more than a couple of years?</a:t>
            </a:r>
          </a:p>
          <a:p>
            <a:r>
              <a:rPr lang="en-US" dirty="0" smtClean="0"/>
              <a:t>Do you need to depend on stuff that’s in .NET 4.6? Are there substitutes?</a:t>
            </a:r>
          </a:p>
          <a:p>
            <a:r>
              <a:rPr lang="en-US" dirty="0" smtClean="0"/>
              <a:t>Remember, ASP.NET Core will run on the “old” runtime, so you can still use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4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github.com</a:t>
            </a:r>
            <a:r>
              <a:rPr lang="en-US" sz="4800" dirty="0" smtClean="0"/>
              <a:t>/</a:t>
            </a:r>
            <a:r>
              <a:rPr lang="en-US" sz="4800" dirty="0" err="1" smtClean="0"/>
              <a:t>jeffputz</a:t>
            </a:r>
            <a:endParaRPr lang="en-US" sz="4800" dirty="0" smtClean="0"/>
          </a:p>
          <a:p>
            <a:r>
              <a:rPr lang="en-US" sz="4800" dirty="0" err="1" smtClean="0"/>
              <a:t>jeff@popw.com</a:t>
            </a:r>
            <a:endParaRPr lang="en-US" sz="4800" dirty="0" smtClean="0"/>
          </a:p>
          <a:p>
            <a:r>
              <a:rPr lang="en-US" sz="4800" dirty="0" smtClean="0"/>
              <a:t>http://</a:t>
            </a:r>
            <a:r>
              <a:rPr lang="en-US" sz="4800" dirty="0" err="1" smtClean="0"/>
              <a:t>weblogs.asp.net</a:t>
            </a:r>
            <a:r>
              <a:rPr lang="en-US" sz="4800" dirty="0" smtClean="0"/>
              <a:t>/</a:t>
            </a:r>
            <a:r>
              <a:rPr lang="en-US" sz="4800" dirty="0" err="1" smtClean="0"/>
              <a:t>jeff</a:t>
            </a:r>
            <a:endParaRPr lang="en-US" sz="4800" dirty="0" smtClean="0"/>
          </a:p>
          <a:p>
            <a:r>
              <a:rPr lang="en-US" sz="4800" dirty="0" smtClean="0"/>
              <a:t>Twitter: @</a:t>
            </a:r>
            <a:r>
              <a:rPr lang="en-US" sz="4800" dirty="0" err="1" smtClean="0"/>
              <a:t>jeffputz</a:t>
            </a:r>
            <a:endParaRPr lang="en-US" sz="4800" dirty="0" smtClean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87950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Hosting: </a:t>
            </a:r>
            <a:r>
              <a:rPr lang="en-US" sz="1400" dirty="0">
                <a:hlinkClick r:id="rId2"/>
              </a:rPr>
              <a:t>https://</a:t>
            </a:r>
            <a:r>
              <a:rPr lang="en-US" sz="1400" dirty="0" smtClean="0">
                <a:hlinkClick r:id="rId2"/>
              </a:rPr>
              <a:t>docs.asp.net/en/latest/fundamentals/hosting.html</a:t>
            </a:r>
            <a:endParaRPr lang="en-US" sz="1400" dirty="0" smtClean="0"/>
          </a:p>
          <a:p>
            <a:r>
              <a:rPr lang="en-US" sz="1400" dirty="0"/>
              <a:t>Middleware: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docs.asp.net/en/latest/fundamentals/middleware.html</a:t>
            </a:r>
            <a:r>
              <a:rPr lang="en-US" sz="1400" dirty="0" smtClean="0"/>
              <a:t> </a:t>
            </a:r>
          </a:p>
          <a:p>
            <a:r>
              <a:rPr lang="en-US" sz="1400" dirty="0"/>
              <a:t>Configuration: </a:t>
            </a:r>
            <a:r>
              <a:rPr lang="en-US" sz="1400" dirty="0">
                <a:hlinkClick r:id="rId4"/>
              </a:rPr>
              <a:t>https://</a:t>
            </a:r>
            <a:r>
              <a:rPr lang="en-US" sz="1400" dirty="0" smtClean="0">
                <a:hlinkClick r:id="rId4"/>
              </a:rPr>
              <a:t>docs.asp.net/en/latest/fundamentals/configuration.html</a:t>
            </a:r>
            <a:endParaRPr lang="en-US" sz="1400" dirty="0" smtClean="0"/>
          </a:p>
          <a:p>
            <a:r>
              <a:rPr lang="en-US" sz="1400" dirty="0" err="1" smtClean="0"/>
              <a:t>TagHelpers</a:t>
            </a:r>
            <a:r>
              <a:rPr lang="en-US" sz="1400" dirty="0"/>
              <a:t>: </a:t>
            </a:r>
            <a:r>
              <a:rPr lang="en-US" sz="1400" dirty="0">
                <a:hlinkClick r:id="rId5"/>
              </a:rPr>
              <a:t>https://</a:t>
            </a:r>
            <a:r>
              <a:rPr lang="en-US" sz="1400" dirty="0" smtClean="0">
                <a:hlinkClick r:id="rId5"/>
              </a:rPr>
              <a:t>docs.asp.net/en/latest/mvc/views/tag-helpers/intro.html</a:t>
            </a:r>
            <a:endParaRPr lang="en-US" sz="1400" dirty="0" smtClean="0"/>
          </a:p>
          <a:p>
            <a:r>
              <a:rPr lang="en-US" sz="1400" dirty="0" smtClean="0"/>
              <a:t>Custom </a:t>
            </a:r>
            <a:r>
              <a:rPr lang="en-US" sz="1400" dirty="0" err="1" smtClean="0"/>
              <a:t>TagHelpers</a:t>
            </a:r>
            <a:r>
              <a:rPr lang="en-US" sz="1400" dirty="0"/>
              <a:t>: </a:t>
            </a:r>
            <a:r>
              <a:rPr lang="en-US" sz="1400" dirty="0">
                <a:hlinkClick r:id="rId6"/>
              </a:rPr>
              <a:t>http://</a:t>
            </a:r>
            <a:r>
              <a:rPr lang="en-US" sz="1400" dirty="0" smtClean="0">
                <a:hlinkClick r:id="rId6"/>
              </a:rPr>
              <a:t>www.davepaquette.com/archive/2015/06/22/creating-custom-mvc-6-tag-helpers.aspx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A simple custom </a:t>
            </a:r>
            <a:r>
              <a:rPr lang="en-US" sz="1400" dirty="0" err="1" smtClean="0"/>
              <a:t>TagHelper</a:t>
            </a:r>
            <a:r>
              <a:rPr lang="en-US" sz="1400" dirty="0"/>
              <a:t>: </a:t>
            </a:r>
            <a:r>
              <a:rPr lang="en-US" sz="1400" dirty="0">
                <a:hlinkClick r:id="rId7"/>
              </a:rPr>
              <a:t>https://</a:t>
            </a:r>
            <a:r>
              <a:rPr lang="en-US" sz="1400" dirty="0" smtClean="0">
                <a:hlinkClick r:id="rId7"/>
              </a:rPr>
              <a:t>weblogs.asp.net/jeff/adding-a-bootstrap-css-class-for-validation-failure-in-asp-net-core</a:t>
            </a:r>
            <a:endParaRPr lang="en-US" sz="1400" dirty="0" smtClean="0"/>
          </a:p>
          <a:p>
            <a:r>
              <a:rPr lang="en-US" sz="1400" dirty="0" smtClean="0"/>
              <a:t>Authentication with claims-based identity</a:t>
            </a:r>
            <a:r>
              <a:rPr lang="en-US" sz="1400" dirty="0"/>
              <a:t>: </a:t>
            </a:r>
            <a:r>
              <a:rPr lang="en-US" sz="1400" dirty="0">
                <a:hlinkClick r:id="rId8"/>
              </a:rPr>
              <a:t>http://andrewlock.net/introduction-to-authentication-with-asp-net-core</a:t>
            </a:r>
            <a:r>
              <a:rPr lang="en-US" sz="1400" dirty="0" smtClean="0">
                <a:hlinkClick r:id="rId8"/>
              </a:rPr>
              <a:t>/</a:t>
            </a:r>
            <a:endParaRPr lang="en-US" sz="1400" dirty="0" smtClean="0"/>
          </a:p>
          <a:p>
            <a:r>
              <a:rPr lang="en-US" sz="1400" dirty="0" smtClean="0"/>
              <a:t>My rant on why you don’t need to mix up your authentication with Identity if you </a:t>
            </a:r>
            <a:r>
              <a:rPr lang="en-US" sz="1400" dirty="0"/>
              <a:t>don’t want to: </a:t>
            </a:r>
            <a:r>
              <a:rPr lang="en-US" sz="1400" dirty="0">
                <a:hlinkClick r:id="rId9"/>
              </a:rPr>
              <a:t>https://</a:t>
            </a:r>
            <a:r>
              <a:rPr lang="en-US" sz="1400" dirty="0" smtClean="0">
                <a:hlinkClick r:id="rId9"/>
              </a:rPr>
              <a:t>weblogs.asp.net/jeff/no-you-don-t-need-to-use-asp-net-identity</a:t>
            </a:r>
            <a:r>
              <a:rPr lang="en-US" sz="1400" dirty="0" smtClean="0"/>
              <a:t> </a:t>
            </a:r>
          </a:p>
          <a:p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489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What’s different about this talk?</a:t>
            </a:r>
          </a:p>
          <a:p>
            <a:r>
              <a:rPr lang="en-US" dirty="0" smtClean="0"/>
              <a:t>Hosting</a:t>
            </a:r>
          </a:p>
          <a:p>
            <a:r>
              <a:rPr lang="en-US" dirty="0" smtClean="0"/>
              <a:t>The request/response pipeline</a:t>
            </a:r>
          </a:p>
          <a:p>
            <a:r>
              <a:rPr lang="en-US" dirty="0" smtClean="0"/>
              <a:t>Configuration</a:t>
            </a:r>
          </a:p>
          <a:p>
            <a:r>
              <a:rPr lang="en-US" dirty="0" smtClean="0"/>
              <a:t>Starting the app</a:t>
            </a:r>
            <a:endParaRPr lang="en-US" dirty="0" smtClean="0"/>
          </a:p>
          <a:p>
            <a:r>
              <a:rPr lang="en-US" dirty="0" err="1" smtClean="0"/>
              <a:t>HtmlHelpers</a:t>
            </a:r>
            <a:r>
              <a:rPr lang="en-US" dirty="0" smtClean="0"/>
              <a:t> to </a:t>
            </a:r>
            <a:r>
              <a:rPr lang="en-US" dirty="0" err="1" smtClean="0"/>
              <a:t>TagHelpers</a:t>
            </a:r>
            <a:endParaRPr lang="en-US" dirty="0" smtClean="0"/>
          </a:p>
          <a:p>
            <a:r>
              <a:rPr lang="en-US" dirty="0" err="1" smtClean="0"/>
              <a:t>FormsAuth</a:t>
            </a:r>
            <a:r>
              <a:rPr lang="en-US" dirty="0" smtClean="0"/>
              <a:t> to claims-based </a:t>
            </a:r>
            <a:r>
              <a:rPr lang="en-US" dirty="0" smtClean="0"/>
              <a:t>identity</a:t>
            </a:r>
          </a:p>
          <a:p>
            <a:r>
              <a:rPr lang="en-US" dirty="0" smtClean="0"/>
              <a:t>Should </a:t>
            </a:r>
            <a:r>
              <a:rPr lang="en-US" dirty="0" smtClean="0"/>
              <a:t>I port my app?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5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00" y="863600"/>
            <a:ext cx="91186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2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0" y="266700"/>
            <a:ext cx="4445000" cy="63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6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different about this talk?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Last time was about where they moved your </a:t>
            </a:r>
            <a:r>
              <a:rPr lang="en-US" dirty="0" smtClean="0"/>
              <a:t>cheese (features moved to different namespaces, different object models, etc.), </a:t>
            </a:r>
            <a:r>
              <a:rPr lang="en-US" dirty="0" smtClean="0"/>
              <a:t>this focuses on the one-to-one relationship between the old implementation and the new implementation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It’s a focused list of stuff that will create the most friction in going from the old platform to the new (in my opinion, of course).</a:t>
            </a:r>
            <a:endParaRPr lang="en-US" dirty="0" smtClean="0"/>
          </a:p>
          <a:p>
            <a:r>
              <a:rPr lang="en-US" dirty="0" smtClean="0"/>
              <a:t>It’s about the RTM bits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Official documentation is really good now.</a:t>
            </a:r>
          </a:p>
          <a:p>
            <a:r>
              <a:rPr lang="en-US" dirty="0" smtClean="0"/>
              <a:t>The stuff specific to MVC and Web API is not radically different.</a:t>
            </a:r>
          </a:p>
          <a:p>
            <a:r>
              <a:rPr lang="en-US" dirty="0" smtClean="0"/>
              <a:t>Reference list on the deck, download from GitHub.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33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202481"/>
              </p:ext>
            </p:extLst>
          </p:nvPr>
        </p:nvGraphicFramePr>
        <p:xfrm>
          <a:off x="838200" y="1825625"/>
          <a:ext cx="10515600" cy="348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IIS 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”Anywhere”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 to file system, modules and handlers intercept as necessary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 smtClean="0"/>
                        <a:t>Reverse proxy between OS/server and Kestrel, which</a:t>
                      </a:r>
                      <a:r>
                        <a:rPr lang="en-US" baseline="0" dirty="0" smtClean="0"/>
                        <a:t> hosts an executable that is your app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Dynamic execution handled by your app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Static resources (optionally) deferred to HTTP server (IIS, Apache, Nginx, etc.)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All of .NET Framework already</a:t>
                      </a:r>
                      <a:r>
                        <a:rPr lang="en-US" baseline="0" dirty="0" smtClean="0"/>
                        <a:t> installed on 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Just the necessary packages</a:t>
                      </a:r>
                      <a:r>
                        <a:rPr lang="en-US" baseline="0" dirty="0" smtClean="0"/>
                        <a:t> deployed with the app and runtime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Client-side</a:t>
                      </a:r>
                      <a:r>
                        <a:rPr lang="en-US" baseline="0" dirty="0" smtClean="0"/>
                        <a:t> optimization (</a:t>
                      </a:r>
                      <a:r>
                        <a:rPr lang="en-US" baseline="0" dirty="0" err="1" smtClean="0"/>
                        <a:t>minification</a:t>
                      </a:r>
                      <a:r>
                        <a:rPr lang="en-US" baseline="0" dirty="0" smtClean="0"/>
                        <a:t>) executed on first run (</a:t>
                      </a:r>
                      <a:r>
                        <a:rPr lang="en-US" baseline="0" dirty="0" err="1" smtClean="0"/>
                        <a:t>System.Web.Optimization</a:t>
                      </a:r>
                      <a:r>
                        <a:rPr lang="en-US" baseline="0" dirty="0" smtClean="0"/>
                        <a:t> from </a:t>
                      </a:r>
                      <a:r>
                        <a:rPr lang="en-US" baseline="0" dirty="0" err="1" smtClean="0"/>
                        <a:t>global.asax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Client-side optimization</a:t>
                      </a:r>
                      <a:r>
                        <a:rPr lang="en-US" baseline="0" dirty="0" smtClean="0"/>
                        <a:t> happens at build time (gulp tasks)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215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request/response pipeline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9865774"/>
              </p:ext>
            </p:extLst>
          </p:nvPr>
        </p:nvGraphicFramePr>
        <p:xfrm>
          <a:off x="838200" y="1825625"/>
          <a:ext cx="1051560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HttpModules</a:t>
                      </a:r>
                      <a:r>
                        <a:rPr lang="en-US" dirty="0" smtClean="0"/>
                        <a:t> and </a:t>
                      </a:r>
                      <a:r>
                        <a:rPr lang="en-US" dirty="0" err="1" smtClean="0"/>
                        <a:t>HttpHandlers</a:t>
                      </a:r>
                      <a:r>
                        <a:rPr lang="en-US" dirty="0" smtClean="0"/>
                        <a:t> and their events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Middleware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Module</a:t>
                      </a:r>
                      <a:r>
                        <a:rPr lang="en-US" baseline="0" dirty="0" smtClean="0"/>
                        <a:t> events execute in a deterministic fashion, but it isn’t certain that multiple modules execute the same event deterministically.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Middleware</a:t>
                      </a:r>
                      <a:r>
                        <a:rPr lang="en-US" baseline="0" dirty="0" smtClean="0"/>
                        <a:t> is chained and executes in the same order, every time. Logic in middleware may stop further execution.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Without registered modules</a:t>
                      </a:r>
                      <a:r>
                        <a:rPr lang="en-US" baseline="0" dirty="0" smtClean="0"/>
                        <a:t> and/or handlers, IIS by default maps to physical file system.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Middleware is used to direct everything, including requests to static files.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1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request/response pipeline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3963992"/>
              </p:ext>
            </p:extLst>
          </p:nvPr>
        </p:nvGraphicFramePr>
        <p:xfrm>
          <a:off x="838200" y="1399142"/>
          <a:ext cx="10515600" cy="486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99855">
                <a:tc>
                  <a:txBody>
                    <a:bodyPr/>
                    <a:lstStyle/>
                    <a:p>
                      <a:r>
                        <a:rPr lang="en-US" dirty="0" smtClean="0"/>
                        <a:t>Old (an </a:t>
                      </a:r>
                      <a:r>
                        <a:rPr lang="en-US" dirty="0" err="1" smtClean="0"/>
                        <a:t>HttpModule</a:t>
                      </a:r>
                      <a:r>
                        <a:rPr lang="en-US" baseline="0" dirty="0" smtClean="0"/>
                        <a:t> registered in </a:t>
                      </a:r>
                      <a:r>
                        <a:rPr lang="en-US" baseline="0" dirty="0" err="1" smtClean="0"/>
                        <a:t>web.config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 (middleware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added in Startup’s </a:t>
                      </a:r>
                      <a:r>
                        <a:rPr lang="en-US" dirty="0" err="1" smtClean="0"/>
                        <a:t>Config</a:t>
                      </a:r>
                      <a:r>
                        <a:rPr lang="en-US" dirty="0" smtClean="0"/>
                        <a:t> method)</a:t>
                      </a:r>
                      <a:endParaRPr lang="en-US" dirty="0"/>
                    </a:p>
                  </a:txBody>
                  <a:tcPr/>
                </a:tc>
              </a:tr>
              <a:tr h="4469601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public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class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HelloWorldModule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: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IHttpModule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{</a:t>
                      </a:r>
                    </a:p>
                    <a:p>
                      <a:r>
                        <a:rPr lang="en-US" sz="14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public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String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ModuleName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{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get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{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return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"</a:t>
                      </a:r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HelloWorldModule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"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; } </a:t>
                      </a:r>
                    </a:p>
                    <a:p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 public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void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Init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(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HttpApplication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application) {</a:t>
                      </a:r>
                    </a:p>
                    <a:p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application.BeginRequest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+= (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new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EventHandler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(</a:t>
                      </a:r>
                      <a:r>
                        <a:rPr lang="en-US" sz="140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this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.Application_BeginRequest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));</a:t>
                      </a:r>
                    </a:p>
                    <a:p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// more event</a:t>
                      </a:r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handlers added here</a:t>
                      </a:r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</a:p>
                    <a:p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r>
                        <a:rPr lang="en-US" sz="1400" kern="1200" baseline="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private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void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Application_BeginRequest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(Object source,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EventArgs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e) {</a:t>
                      </a:r>
                    </a:p>
                    <a:p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HttpApplication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application = (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HttpApplication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)source;</a:t>
                      </a:r>
                    </a:p>
                    <a:p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HttpContext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context = </a:t>
                      </a:r>
                      <a:r>
                        <a:rPr lang="en-US" sz="14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application.Context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;</a:t>
                      </a:r>
                    </a:p>
                    <a:p>
                      <a:r>
                        <a:rPr lang="en-US" sz="1400" baseline="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</a:p>
                    <a:p>
                      <a:endParaRPr lang="en-US" sz="1400" dirty="0" smtClean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  <a:p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 public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40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void</a:t>
                      </a:r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Dispose() { }</a:t>
                      </a:r>
                    </a:p>
                    <a:p>
                      <a:r>
                        <a:rPr lang="en-US" sz="14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  <a:endParaRPr lang="en-US" sz="14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public class 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MyMiddleware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/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{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private 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readonly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RequestDelegate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_next;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public 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MyMiddleware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(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RequestDelegate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next)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{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_next = next;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}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public 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async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Task Invoke(</a:t>
                      </a:r>
                      <a:r>
                        <a:rPr lang="en-US" sz="1600" dirty="0" err="1" smtClean="0">
                          <a:latin typeface="Consolas" charset="0"/>
                          <a:ea typeface="Consolas" charset="0"/>
                          <a:cs typeface="Consolas" charset="0"/>
                        </a:rPr>
                        <a:t>HttpContext</a:t>
                      </a: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context)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{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// do stuff here, then pass control</a:t>
                      </a:r>
                    </a:p>
                    <a:p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// to next middleware</a:t>
                      </a:r>
                    </a:p>
                    <a:p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  await _next(context);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  }</a:t>
                      </a:r>
                      <a:b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</a:br>
                      <a:r>
                        <a:rPr lang="en-US" sz="1600" dirty="0" smtClean="0">
                          <a:latin typeface="Consolas" charset="0"/>
                          <a:ea typeface="Consolas" charset="0"/>
                          <a:cs typeface="Consolas" charset="0"/>
                        </a:rPr>
                        <a:t>}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929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745299"/>
              </p:ext>
            </p:extLst>
          </p:nvPr>
        </p:nvGraphicFramePr>
        <p:xfrm>
          <a:off x="838200" y="1825625"/>
          <a:ext cx="10515600" cy="409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8205"/>
                <a:gridCol w="651739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Hierarchy of .</a:t>
                      </a:r>
                      <a:r>
                        <a:rPr lang="en-US" dirty="0" err="1" smtClean="0"/>
                        <a:t>config</a:t>
                      </a:r>
                      <a:r>
                        <a:rPr lang="en-US" dirty="0" smtClean="0"/>
                        <a:t> files (</a:t>
                      </a:r>
                      <a:r>
                        <a:rPr lang="en-US" dirty="0" err="1" smtClean="0"/>
                        <a:t>machine.config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web.config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arbitrary JSON, XML or .</a:t>
                      </a:r>
                      <a:r>
                        <a:rPr lang="en-US" dirty="0" err="1" smtClean="0"/>
                        <a:t>ini</a:t>
                      </a:r>
                      <a:r>
                        <a:rPr lang="en-US" dirty="0" smtClean="0"/>
                        <a:t> file</a:t>
                      </a:r>
                      <a:r>
                        <a:rPr lang="en-US" baseline="0" dirty="0" smtClean="0"/>
                        <a:t>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XML transforms can be applied for different builds/environments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Configuration can use specific files by environment name using string interpolation (like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String.Format</a:t>
                      </a:r>
                      <a:r>
                        <a:rPr lang="en-US" baseline="0" dirty="0" smtClean="0"/>
                        <a:t>()):</a:t>
                      </a:r>
                    </a:p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.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AddJsonFile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($"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appsettings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.{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env.EnvironmentName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}.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json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Consolas" charset="0"/>
                          <a:ea typeface="Consolas" charset="0"/>
                          <a:cs typeface="Consolas" charset="0"/>
                        </a:rPr>
                        <a:t>);</a:t>
                      </a:r>
                      <a:endParaRPr lang="en-US" sz="1600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Config</a:t>
                      </a:r>
                      <a:r>
                        <a:rPr lang="en-US" dirty="0" smtClean="0"/>
                        <a:t> files at best can get data</a:t>
                      </a:r>
                      <a:r>
                        <a:rPr lang="en-US" baseline="0" dirty="0" smtClean="0"/>
                        <a:t> from parent, specifically </a:t>
                      </a:r>
                      <a:r>
                        <a:rPr lang="en-US" baseline="0" dirty="0" err="1" smtClean="0"/>
                        <a:t>machine.config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Configuration can</a:t>
                      </a:r>
                      <a:r>
                        <a:rPr lang="en-US" baseline="0" dirty="0" smtClean="0"/>
                        <a:t> be </a:t>
                      </a:r>
                      <a:r>
                        <a:rPr lang="en-US" baseline="0" dirty="0" err="1" smtClean="0"/>
                        <a:t>overriden</a:t>
                      </a:r>
                      <a:r>
                        <a:rPr lang="en-US" baseline="0" dirty="0" smtClean="0"/>
                        <a:t> by values stored in local user secrets or server variables (never transform your </a:t>
                      </a:r>
                      <a:r>
                        <a:rPr lang="en-US" baseline="0" dirty="0" err="1" smtClean="0"/>
                        <a:t>config</a:t>
                      </a:r>
                      <a:r>
                        <a:rPr lang="en-US" baseline="0" dirty="0" smtClean="0"/>
                        <a:t> files for connection strings again!)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shortcut to custom settings</a:t>
                      </a:r>
                      <a:r>
                        <a:rPr lang="en-US" baseline="0" dirty="0" smtClean="0"/>
                        <a:t> via an object model beyond the key-based connection strings and app settings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r>
                        <a:rPr lang="en-US" baseline="0" dirty="0" smtClean="0"/>
                        <a:t> configuration values using strongly typed objects that map to your configuration files, AND have them inserted via dependency injection for amazing testability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web.config</a:t>
                      </a:r>
                      <a:r>
                        <a:rPr lang="en-US" baseline="0" dirty="0" smtClean="0"/>
                        <a:t> drives server configuration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web.config</a:t>
                      </a:r>
                      <a:r>
                        <a:rPr lang="en-US" dirty="0" smtClean="0"/>
                        <a:t> required</a:t>
                      </a:r>
                      <a:r>
                        <a:rPr lang="en-US" baseline="0" dirty="0" smtClean="0"/>
                        <a:t> only by IIS, and only to point to hosting bundle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383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10516</TotalTime>
  <Words>1197</Words>
  <Application>Microsoft Macintosh PowerPoint</Application>
  <PresentationFormat>Widescreen</PresentationFormat>
  <Paragraphs>156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Consolas</vt:lpstr>
      <vt:lpstr>Arial</vt:lpstr>
      <vt:lpstr>Office Theme</vt:lpstr>
      <vt:lpstr>if (ASP.NET == “old”) { return “Core”; }</vt:lpstr>
      <vt:lpstr>Agenda</vt:lpstr>
      <vt:lpstr>PowerPoint Presentation</vt:lpstr>
      <vt:lpstr>PowerPoint Presentation</vt:lpstr>
      <vt:lpstr>What’s different about this talk?</vt:lpstr>
      <vt:lpstr>Hosting</vt:lpstr>
      <vt:lpstr>The request/response pipeline</vt:lpstr>
      <vt:lpstr>The request/response pipeline</vt:lpstr>
      <vt:lpstr>Configuration</vt:lpstr>
      <vt:lpstr>Configuration</vt:lpstr>
      <vt:lpstr>Starting the app</vt:lpstr>
      <vt:lpstr>HtmlHelpers to TagHelpers</vt:lpstr>
      <vt:lpstr>Forms auth to claims-based identity</vt:lpstr>
      <vt:lpstr>Should I port my app?</vt:lpstr>
      <vt:lpstr>Thank you!</vt:lpstr>
      <vt:lpstr>References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Putz</dc:creator>
  <cp:lastModifiedBy>Jeff Putz</cp:lastModifiedBy>
  <cp:revision>93</cp:revision>
  <dcterms:created xsi:type="dcterms:W3CDTF">2016-01-28T15:28:37Z</dcterms:created>
  <dcterms:modified xsi:type="dcterms:W3CDTF">2016-09-08T00:51:52Z</dcterms:modified>
</cp:coreProperties>
</file>